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90" r:id="rId3"/>
    <p:sldMasterId id="2147483691" r:id="rId4"/>
    <p:sldMasterId id="2147483692" r:id="rId5"/>
    <p:sldMasterId id="214748369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y="5143500" cx="9144000"/>
  <p:notesSz cx="6858000" cy="9144000"/>
  <p:embeddedFontLst>
    <p:embeddedFont>
      <p:font typeface="Sniglet"/>
      <p:regular r:id="rId47"/>
    </p:embeddedFont>
    <p:embeddedFont>
      <p:font typeface="Roboto Slab"/>
      <p:regular r:id="rId48"/>
      <p:bold r:id="rId49"/>
    </p:embeddedFont>
    <p:embeddedFont>
      <p:font typeface="Roboto"/>
      <p:regular r:id="rId50"/>
      <p:bold r:id="rId51"/>
      <p:italic r:id="rId52"/>
      <p:boldItalic r:id="rId53"/>
    </p:embeddedFont>
    <p:embeddedFont>
      <p:font typeface="Walter Turncoat"/>
      <p:regular r:id="rId54"/>
    </p:embeddedFont>
    <p:embeddedFont>
      <p:font typeface="Lobster"/>
      <p:regular r:id="rId55"/>
    </p:embeddedFont>
    <p:embeddedFont>
      <p:font typeface="Montserrat"/>
      <p:regular r:id="rId56"/>
      <p:bold r:id="rId57"/>
      <p:italic r:id="rId58"/>
      <p:boldItalic r:id="rId59"/>
    </p:embeddedFont>
    <p:embeddedFont>
      <p:font typeface="Roboto Condensed"/>
      <p:regular r:id="rId60"/>
      <p:bold r:id="rId61"/>
      <p:italic r:id="rId62"/>
      <p:boldItalic r:id="rId63"/>
    </p:embeddedFont>
    <p:embeddedFont>
      <p:font typeface="Permanent Marker"/>
      <p:regular r:id="rId64"/>
    </p:embeddedFont>
    <p:embeddedFont>
      <p:font typeface="Oswald"/>
      <p:regular r:id="rId65"/>
      <p:bold r:id="rId66"/>
    </p:embeddedFont>
    <p:embeddedFont>
      <p:font typeface="Bree Serif"/>
      <p:regular r:id="rId67"/>
    </p:embeddedFont>
    <p:embeddedFont>
      <p:font typeface="Source Sans Pro"/>
      <p:regular r:id="rId68"/>
      <p:bold r:id="rId69"/>
      <p:italic r:id="rId70"/>
      <p:boldItalic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RobotoSlab-regular.fntdata"/><Relationship Id="rId47" Type="http://schemas.openxmlformats.org/officeDocument/2006/relationships/font" Target="fonts/Sniglet-regular.fntdata"/><Relationship Id="rId49" Type="http://schemas.openxmlformats.org/officeDocument/2006/relationships/font" Target="fonts/RobotoSlab-bold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71" Type="http://schemas.openxmlformats.org/officeDocument/2006/relationships/font" Target="fonts/SourceSansPro-boldItalic.fntdata"/><Relationship Id="rId70" Type="http://schemas.openxmlformats.org/officeDocument/2006/relationships/font" Target="fonts/SourceSansPro-italic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RobotoCondensed-italic.fntdata"/><Relationship Id="rId61" Type="http://schemas.openxmlformats.org/officeDocument/2006/relationships/font" Target="fonts/RobotoCondensed-bold.fntdata"/><Relationship Id="rId20" Type="http://schemas.openxmlformats.org/officeDocument/2006/relationships/slide" Target="slides/slide13.xml"/><Relationship Id="rId64" Type="http://schemas.openxmlformats.org/officeDocument/2006/relationships/font" Target="fonts/PermanentMarker-regular.fntdata"/><Relationship Id="rId63" Type="http://schemas.openxmlformats.org/officeDocument/2006/relationships/font" Target="fonts/RobotoCondensed-boldItalic.fntdata"/><Relationship Id="rId22" Type="http://schemas.openxmlformats.org/officeDocument/2006/relationships/slide" Target="slides/slide15.xml"/><Relationship Id="rId66" Type="http://schemas.openxmlformats.org/officeDocument/2006/relationships/font" Target="fonts/Oswald-bold.fntdata"/><Relationship Id="rId21" Type="http://schemas.openxmlformats.org/officeDocument/2006/relationships/slide" Target="slides/slide14.xml"/><Relationship Id="rId65" Type="http://schemas.openxmlformats.org/officeDocument/2006/relationships/font" Target="fonts/Oswald-regular.fntdata"/><Relationship Id="rId24" Type="http://schemas.openxmlformats.org/officeDocument/2006/relationships/slide" Target="slides/slide17.xml"/><Relationship Id="rId68" Type="http://schemas.openxmlformats.org/officeDocument/2006/relationships/font" Target="fonts/SourceSansPro-regular.fntdata"/><Relationship Id="rId23" Type="http://schemas.openxmlformats.org/officeDocument/2006/relationships/slide" Target="slides/slide16.xml"/><Relationship Id="rId67" Type="http://schemas.openxmlformats.org/officeDocument/2006/relationships/font" Target="fonts/BreeSerif-regular.fntdata"/><Relationship Id="rId60" Type="http://schemas.openxmlformats.org/officeDocument/2006/relationships/font" Target="fonts/RobotoCondensed-regular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SourceSansPro-bold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4.xml"/><Relationship Id="rId55" Type="http://schemas.openxmlformats.org/officeDocument/2006/relationships/font" Target="fonts/Lobster-regular.fntdata"/><Relationship Id="rId10" Type="http://schemas.openxmlformats.org/officeDocument/2006/relationships/slide" Target="slides/slide3.xml"/><Relationship Id="rId54" Type="http://schemas.openxmlformats.org/officeDocument/2006/relationships/font" Target="fonts/WalterTurncoat-regular.fntdata"/><Relationship Id="rId13" Type="http://schemas.openxmlformats.org/officeDocument/2006/relationships/slide" Target="slides/slide6.xml"/><Relationship Id="rId57" Type="http://schemas.openxmlformats.org/officeDocument/2006/relationships/font" Target="fonts/Montserrat-bold.fntdata"/><Relationship Id="rId12" Type="http://schemas.openxmlformats.org/officeDocument/2006/relationships/slide" Target="slides/slide5.xml"/><Relationship Id="rId56" Type="http://schemas.openxmlformats.org/officeDocument/2006/relationships/font" Target="fonts/Montserrat-regular.fntdata"/><Relationship Id="rId15" Type="http://schemas.openxmlformats.org/officeDocument/2006/relationships/slide" Target="slides/slide8.xml"/><Relationship Id="rId59" Type="http://schemas.openxmlformats.org/officeDocument/2006/relationships/font" Target="fonts/Montserrat-boldItalic.fntdata"/><Relationship Id="rId14" Type="http://schemas.openxmlformats.org/officeDocument/2006/relationships/slide" Target="slides/slide7.xml"/><Relationship Id="rId58" Type="http://schemas.openxmlformats.org/officeDocument/2006/relationships/font" Target="fonts/Montserrat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gif>
</file>

<file path=ppt/media/image11.png>
</file>

<file path=ppt/media/image12.gif>
</file>

<file path=ppt/media/image13.png>
</file>

<file path=ppt/media/image14.gif>
</file>

<file path=ppt/media/image15.gif>
</file>

<file path=ppt/media/image16.gif>
</file>

<file path=ppt/media/image17.jpg>
</file>

<file path=ppt/media/image18.png>
</file>

<file path=ppt/media/image19.gif>
</file>

<file path=ppt/media/image2.png>
</file>

<file path=ppt/media/image20.jpg>
</file>

<file path=ppt/media/image21.gif>
</file>

<file path=ppt/media/image22.png>
</file>

<file path=ppt/media/image23.png>
</file>

<file path=ppt/media/image24.png>
</file>

<file path=ppt/media/image25.gif>
</file>

<file path=ppt/media/image26.png>
</file>

<file path=ppt/media/image27.jpg>
</file>

<file path=ppt/media/image28.png>
</file>

<file path=ppt/media/image29.gif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PJ_bS7meE7s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4e0a397b12_2_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4e0a397b12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4e0a397b12_2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4e0a397b12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4e0a397b12_2_1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4e0a397b12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4e0a397b12_2_1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4e0a397b12_2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4e0a397b12_2_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4e0a397b12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4e0a397b12_2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4e0a397b12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4e0a397b12_2_1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4e0a397b12_2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4e0a397b12_2_1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4e0a397b12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4e0a397b12_2_2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4e0a397b12_2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4e0a397b12_2_2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4e0a397b12_2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4e8f15926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4e8f15926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4e0a397b12_2_6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4e0a397b12_2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4e0a397b12_2_6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4e0a397b12_2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serial protocols include UART, SPI, RS485 and I2C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Serial Data Transmission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bit by bit transmission.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less transfer lines.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long-distance communication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Slow comparatively, but less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expensive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Parallel Data Transmission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N bit at a time transmission.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More transfer lines.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§ Short -distance communication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§ Fast, but expensive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for printers, scanners and plotters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4e0a397b12_2_6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4e0a397b12_2_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CEF6"/>
                </a:solidFill>
                <a:hlinkClick r:id="rId2"/>
              </a:rPr>
              <a:t>https://www.youtube.com/watch?v=PJ_bS7meE7s</a:t>
            </a:r>
            <a:endParaRPr>
              <a:solidFill>
                <a:srgbClr val="00CEF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CEF6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4e0a397b12_2_7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4e0a397b12_2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4e0a397b12_2_7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4e0a397b12_2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4e0a397b12_2_7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4e0a397b12_2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4e0a397b12_2_7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4e0a397b12_2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4e0a397b12_2_7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4e0a397b12_2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4e0a397b12_2_7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4e0a397b12_2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4e0a397b12_2_1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4e0a397b12_2_1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4e0a397b12_2_7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4e0a397b12_2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4e0a397b12_2_7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4e0a397b12_2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4e0a397b12_2_1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4e0a397b12_2_1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4e0a397b12_2_1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4e0a397b12_2_1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4e0a397b12_2_80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4e0a397b12_2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4e0a397b12_2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4e0a397b12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4e0a397b12_2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4e0a397b12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4e0a397b12_2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4e0a397b1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4BB5D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ansparent Shapes">
  <p:cSld name="BLANK_1">
    <p:bg>
      <p:bgPr>
        <a:solidFill>
          <a:srgbClr val="3796B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193" name="Google Shape;193;p13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94" name="Google Shape;194;p1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1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198" name="Google Shape;198;p13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9" name="Google Shape;199;p13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00" name="Google Shape;200;p13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01" name="Google Shape;201;p13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202" name="Google Shape;202;p1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3"/>
          <p:cNvSpPr txBox="1"/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34" name="Google Shape;234;p14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35" name="Google Shape;235;p14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4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4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" name="Google Shape;238;p14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239" name="Google Shape;239;p14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40" name="Google Shape;240;p14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41" name="Google Shape;241;p14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42" name="Google Shape;242;p14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243" name="Google Shape;243;p1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14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4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4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4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4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3" name="Google Shape;273;p14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4" name="Google Shape;274;p1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5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◉"/>
              <a:defRPr i="1"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◉"/>
              <a:defRPr i="1"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9pPr>
          </a:lstStyle>
          <a:p/>
        </p:txBody>
      </p:sp>
      <p:sp>
        <p:nvSpPr>
          <p:cNvPr id="277" name="Google Shape;277;p15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00CEF6"/>
                </a:solidFill>
              </a:rPr>
              <a:t>“</a:t>
            </a:r>
            <a:endParaRPr sz="9600">
              <a:solidFill>
                <a:srgbClr val="00CEF6"/>
              </a:solidFill>
            </a:endParaRPr>
          </a:p>
        </p:txBody>
      </p:sp>
      <p:sp>
        <p:nvSpPr>
          <p:cNvPr id="278" name="Google Shape;278;p15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279" name="Google Shape;279;p15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80" name="Google Shape;280;p1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3" name="Google Shape;283;p1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84" name="Google Shape;284;p15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5" name="Google Shape;285;p15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86" name="Google Shape;286;p15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87" name="Google Shape;287;p1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88" name="Google Shape;288;p1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3" name="Google Shape;313;p1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20" name="Google Shape;320;p16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21" name="Google Shape;321;p16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22" name="Google Shape;322;p16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23" name="Google Shape;323;p1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6" name="Google Shape;326;p1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27" name="Google Shape;327;p16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28" name="Google Shape;328;p16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29" name="Google Shape;329;p16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30" name="Google Shape;330;p1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31" name="Google Shape;331;p1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6" name="Google Shape;356;p1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63" name="Google Shape;363;p17"/>
          <p:cNvSpPr txBox="1"/>
          <p:nvPr>
            <p:ph idx="1" type="body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64" name="Google Shape;364;p17"/>
          <p:cNvSpPr txBox="1"/>
          <p:nvPr>
            <p:ph idx="2" type="body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65" name="Google Shape;365;p17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66" name="Google Shape;366;p17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7" name="Google Shape;367;p1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1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71" name="Google Shape;371;p17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72" name="Google Shape;372;p17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73" name="Google Shape;373;p17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74" name="Google Shape;374;p1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75" name="Google Shape;375;p1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0" name="Google Shape;400;p1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7" name="Google Shape;407;p18"/>
          <p:cNvSpPr txBox="1"/>
          <p:nvPr>
            <p:ph idx="1" type="body"/>
          </p:nvPr>
        </p:nvSpPr>
        <p:spPr>
          <a:xfrm>
            <a:off x="705900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8" name="Google Shape;408;p18"/>
          <p:cNvSpPr txBox="1"/>
          <p:nvPr>
            <p:ph idx="2" type="body"/>
          </p:nvPr>
        </p:nvSpPr>
        <p:spPr>
          <a:xfrm>
            <a:off x="3304125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9" name="Google Shape;409;p18"/>
          <p:cNvSpPr txBox="1"/>
          <p:nvPr>
            <p:ph idx="3" type="body"/>
          </p:nvPr>
        </p:nvSpPr>
        <p:spPr>
          <a:xfrm>
            <a:off x="5902350" y="1626600"/>
            <a:ext cx="2471700" cy="329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10" name="Google Shape;410;p18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411" name="Google Shape;411;p18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12" name="Google Shape;412;p1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" name="Google Shape;415;p1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16" name="Google Shape;416;p18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17" name="Google Shape;417;p18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18" name="Google Shape;418;p18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19" name="Google Shape;419;p1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420" name="Google Shape;420;p1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9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52" name="Google Shape;452;p19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453" name="Google Shape;453;p19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54" name="Google Shape;454;p1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" name="Google Shape;457;p1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458" name="Google Shape;458;p19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9" name="Google Shape;459;p19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60" name="Google Shape;460;p19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61" name="Google Shape;461;p1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462" name="Google Shape;462;p1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" name="Google Shape;487;p1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0"/>
          <p:cNvSpPr txBox="1"/>
          <p:nvPr>
            <p:ph idx="1" type="body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Clr>
                <a:srgbClr val="00CEF6"/>
              </a:buClr>
              <a:buSzPts val="1400"/>
              <a:buNone/>
              <a:defRPr sz="1400">
                <a:solidFill>
                  <a:srgbClr val="00CEF6"/>
                </a:solidFill>
              </a:defRPr>
            </a:lvl1pPr>
          </a:lstStyle>
          <a:p/>
        </p:txBody>
      </p:sp>
      <p:sp>
        <p:nvSpPr>
          <p:cNvPr id="494" name="Google Shape;494;p20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495" name="Google Shape;495;p20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96" name="Google Shape;496;p2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9" name="Google Shape;499;p2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500" name="Google Shape;500;p20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01" name="Google Shape;501;p20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02" name="Google Shape;502;p20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03" name="Google Shape;503;p2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504" name="Google Shape;504;p2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9" name="Google Shape;529;p2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1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536" name="Google Shape;536;p21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537" name="Google Shape;537;p21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1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1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0" name="Google Shape;540;p21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541" name="Google Shape;541;p21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2" name="Google Shape;542;p21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43" name="Google Shape;543;p21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44" name="Google Shape;544;p21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545" name="Google Shape;545;p2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0" name="Google Shape;570;p21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1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1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1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FF99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l graph">
  <p:cSld name="BLANK_2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2"/>
          <p:cNvSpPr/>
          <p:nvPr/>
        </p:nvSpPr>
        <p:spPr>
          <a:xfrm>
            <a:off x="-20075" y="636775"/>
            <a:ext cx="9203950" cy="4550900"/>
          </a:xfrm>
          <a:custGeom>
            <a:rect b="b" l="l" r="r" t="t"/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577" name="Google Shape;577;p22"/>
          <p:cNvSpPr/>
          <p:nvPr/>
        </p:nvSpPr>
        <p:spPr>
          <a:xfrm>
            <a:off x="-33475" y="768100"/>
            <a:ext cx="9210650" cy="4406200"/>
          </a:xfrm>
          <a:custGeom>
            <a:rect b="b" l="l" r="r" t="t"/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578" name="Google Shape;578;p22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2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00CE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2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fmla="val 100000" name="adj"/>
            </a:avLst>
          </a:prstGeom>
          <a:solidFill>
            <a:srgbClr val="00CE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1" name="Google Shape;581;p22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582" name="Google Shape;582;p22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3" name="Google Shape;583;p22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84" name="Google Shape;584;p22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85" name="Google Shape;585;p22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586" name="Google Shape;586;p2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" name="Google Shape;611;p22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2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2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2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rgbClr val="AFF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2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0" name="Google Shape;620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◉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◉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21" name="Google Shape;62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6"/>
          <p:cNvSpPr txBox="1"/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7"/>
          <p:cNvSpPr txBox="1"/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9" name="Google Shape;629;p27"/>
          <p:cNvSpPr txBox="1"/>
          <p:nvPr>
            <p:ph idx="1" type="subTitle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8"/>
          <p:cNvSpPr txBox="1"/>
          <p:nvPr>
            <p:ph idx="1" type="body"/>
          </p:nvPr>
        </p:nvSpPr>
        <p:spPr>
          <a:xfrm>
            <a:off x="1700925" y="1399800"/>
            <a:ext cx="57423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✘"/>
              <a:defRPr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indent="-419100" lvl="8" marL="41148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632" name="Google Shape;632;p28"/>
          <p:cNvSpPr txBox="1"/>
          <p:nvPr/>
        </p:nvSpPr>
        <p:spPr>
          <a:xfrm>
            <a:off x="3593400" y="857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  <a:endParaRPr sz="9600">
              <a:solidFill>
                <a:srgbClr val="FFFFFF"/>
              </a:solidFill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633" name="Google Shape;633;p28"/>
          <p:cNvSpPr/>
          <p:nvPr/>
        </p:nvSpPr>
        <p:spPr>
          <a:xfrm>
            <a:off x="4128150" y="550650"/>
            <a:ext cx="887711" cy="849160"/>
          </a:xfrm>
          <a:custGeom>
            <a:rect b="b" l="l" r="r" t="t"/>
            <a:pathLst>
              <a:path extrusionOk="0" h="62358" w="65189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29"/>
          <p:cNvSpPr txBox="1"/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36" name="Google Shape;636;p29"/>
          <p:cNvSpPr txBox="1"/>
          <p:nvPr>
            <p:ph idx="1" type="body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30"/>
          <p:cNvSpPr txBox="1"/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39" name="Google Shape;639;p30"/>
          <p:cNvSpPr txBox="1"/>
          <p:nvPr>
            <p:ph idx="1" type="body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640" name="Google Shape;640;p30"/>
          <p:cNvSpPr txBox="1"/>
          <p:nvPr>
            <p:ph idx="2" type="body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31"/>
          <p:cNvSpPr txBox="1"/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643" name="Google Shape;643;p31"/>
          <p:cNvSpPr txBox="1"/>
          <p:nvPr>
            <p:ph idx="1" type="body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44" name="Google Shape;644;p31"/>
          <p:cNvSpPr txBox="1"/>
          <p:nvPr>
            <p:ph idx="2" type="body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45" name="Google Shape;645;p31"/>
          <p:cNvSpPr txBox="1"/>
          <p:nvPr>
            <p:ph idx="3" type="body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2"/>
          <p:cNvSpPr txBox="1"/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3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7" name="Google Shape;657;p3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8" name="Google Shape;65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1" name="Google Shape;66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4" name="Google Shape;664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5" name="Google Shape;66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8" name="Google Shape;668;p3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9" name="Google Shape;669;p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0" name="Google Shape;67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3" name="Google Shape;67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6" name="Google Shape;676;p4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7" name="Google Shape;67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80" name="Google Shape;68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84" name="Google Shape;684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5" name="Google Shape;685;p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6" name="Google Shape;68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9" name="Google Shape;68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2" name="Google Shape;692;p4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3" name="Google Shape;693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5" name="Google Shape;85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6" name="Google Shape;86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2" name="Google Shape;122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7" name="Google Shape;127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128" name="Google Shape;128;p9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129" name="Google Shape;129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5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theme" Target="../theme/theme4.xml"/><Relationship Id="rId10" Type="http://schemas.openxmlformats.org/officeDocument/2006/relationships/slideLayout" Target="../slideLayouts/slideLayout31.xml"/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2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165" name="Google Shape;165;p12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6" name="Google Shape;166;p12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2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2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" name="Google Shape;169;p12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12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12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12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3" name="Google Shape;173;p12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" name="Google Shape;174;p12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Google Shape;175;p12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Google Shape;176;p12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77" name="Google Shape;177;p12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2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2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2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2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2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3" name="Google Shape;183;p12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4" name="Google Shape;184;p12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12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6" name="Google Shape;186;p12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12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188" name="Google Shape;188;p12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sz="2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89" name="Google Shape;189;p12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190" name="Google Shape;190;p1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25"/>
          <p:cNvSpPr txBox="1"/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/>
        </p:txBody>
      </p:sp>
      <p:sp>
        <p:nvSpPr>
          <p:cNvPr id="624" name="Google Shape;624;p25"/>
          <p:cNvSpPr txBox="1"/>
          <p:nvPr>
            <p:ph idx="1" type="body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3" name="Google Shape;65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4" name="Google Shape;65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outu.be/ZZhuD78BLDk" TargetMode="External"/><Relationship Id="rId4" Type="http://schemas.openxmlformats.org/officeDocument/2006/relationships/image" Target="../media/image15.gif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Relationship Id="rId4" Type="http://schemas.openxmlformats.org/officeDocument/2006/relationships/image" Target="../media/image25.gif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gif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9.gif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2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gif"/><Relationship Id="rId4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gif"/><Relationship Id="rId4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drive.google.com/file/d/1TH_QFKqgurpzZo-mpX4OdCjMthz-TSgr/view" TargetMode="External"/><Relationship Id="rId4" Type="http://schemas.openxmlformats.org/officeDocument/2006/relationships/image" Target="../media/image1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8.png"/><Relationship Id="rId4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Relationship Id="rId4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gif"/><Relationship Id="rId4" Type="http://schemas.openxmlformats.org/officeDocument/2006/relationships/image" Target="../media/image23.png"/><Relationship Id="rId5" Type="http://schemas.openxmlformats.org/officeDocument/2006/relationships/image" Target="../media/image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jpg"/><Relationship Id="rId4" Type="http://schemas.openxmlformats.org/officeDocument/2006/relationships/image" Target="../media/image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png"/><Relationship Id="rId4" Type="http://schemas.openxmlformats.org/officeDocument/2006/relationships/image" Target="../media/image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Relationship Id="rId4" Type="http://schemas.openxmlformats.org/officeDocument/2006/relationships/image" Target="../media/image14.gif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47"/>
          <p:cNvSpPr txBox="1"/>
          <p:nvPr>
            <p:ph type="ctrTitle"/>
          </p:nvPr>
        </p:nvSpPr>
        <p:spPr>
          <a:xfrm>
            <a:off x="656400" y="2307300"/>
            <a:ext cx="5700900" cy="16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RC CAR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ixels logo.png" id="701" name="Google Shape;70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56"/>
          <p:cNvSpPr txBox="1"/>
          <p:nvPr>
            <p:ph idx="12" type="sldNum"/>
          </p:nvPr>
        </p:nvSpPr>
        <p:spPr>
          <a:xfrm>
            <a:off x="8595309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2" name="Google Shape;77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350" y="328350"/>
            <a:ext cx="5048250" cy="4067175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56"/>
          <p:cNvSpPr txBox="1"/>
          <p:nvPr/>
        </p:nvSpPr>
        <p:spPr>
          <a:xfrm>
            <a:off x="473750" y="4287000"/>
            <a:ext cx="7341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This enables control motor in two directions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pixels logo.png" id="774" name="Google Shape;774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5338" y="-241650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5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10-Best-Stepper-Motor-Drivers-2.jpg" id="780" name="Google Shape;78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6825" y="806105"/>
            <a:ext cx="3410350" cy="3410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1" name="Google Shape;781;p57"/>
          <p:cNvCxnSpPr/>
          <p:nvPr/>
        </p:nvCxnSpPr>
        <p:spPr>
          <a:xfrm>
            <a:off x="2245450" y="2676825"/>
            <a:ext cx="895800" cy="3759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2" name="Google Shape;782;p57"/>
          <p:cNvCxnSpPr>
            <a:stCxn id="783" idx="3"/>
          </p:cNvCxnSpPr>
          <p:nvPr/>
        </p:nvCxnSpPr>
        <p:spPr>
          <a:xfrm flipH="1" rot="10800000">
            <a:off x="1738675" y="3207750"/>
            <a:ext cx="1690200" cy="2445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4" name="Google Shape;784;p57"/>
          <p:cNvCxnSpPr/>
          <p:nvPr/>
        </p:nvCxnSpPr>
        <p:spPr>
          <a:xfrm flipH="1" rot="10800000">
            <a:off x="2443525" y="3163400"/>
            <a:ext cx="852900" cy="6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5" name="Google Shape;785;p57"/>
          <p:cNvSpPr txBox="1"/>
          <p:nvPr/>
        </p:nvSpPr>
        <p:spPr>
          <a:xfrm>
            <a:off x="1929475" y="2976525"/>
            <a:ext cx="5832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GND</a:t>
            </a:r>
            <a:endParaRPr/>
          </a:p>
        </p:txBody>
      </p:sp>
      <p:sp>
        <p:nvSpPr>
          <p:cNvPr id="783" name="Google Shape;783;p57"/>
          <p:cNvSpPr txBox="1"/>
          <p:nvPr/>
        </p:nvSpPr>
        <p:spPr>
          <a:xfrm>
            <a:off x="1307275" y="3289800"/>
            <a:ext cx="4314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5V</a:t>
            </a:r>
            <a:endParaRPr/>
          </a:p>
        </p:txBody>
      </p:sp>
      <p:sp>
        <p:nvSpPr>
          <p:cNvPr id="786" name="Google Shape;786;p57"/>
          <p:cNvSpPr txBox="1"/>
          <p:nvPr/>
        </p:nvSpPr>
        <p:spPr>
          <a:xfrm>
            <a:off x="121675" y="2414975"/>
            <a:ext cx="2391000" cy="1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voltage(up to 12 V)</a:t>
            </a:r>
            <a:endParaRPr/>
          </a:p>
        </p:txBody>
      </p:sp>
      <p:sp>
        <p:nvSpPr>
          <p:cNvPr id="787" name="Google Shape;787;p57"/>
          <p:cNvSpPr txBox="1"/>
          <p:nvPr/>
        </p:nvSpPr>
        <p:spPr>
          <a:xfrm>
            <a:off x="2309238" y="236225"/>
            <a:ext cx="45255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00CEF6"/>
                </a:solidFill>
              </a:rPr>
              <a:t>DC Motor drivers</a:t>
            </a:r>
            <a:endParaRPr b="1" sz="4000">
              <a:solidFill>
                <a:srgbClr val="00CEF6"/>
              </a:solidFill>
            </a:endParaRPr>
          </a:p>
        </p:txBody>
      </p:sp>
      <p:cxnSp>
        <p:nvCxnSpPr>
          <p:cNvPr id="788" name="Google Shape;788;p57"/>
          <p:cNvCxnSpPr/>
          <p:nvPr/>
        </p:nvCxnSpPr>
        <p:spPr>
          <a:xfrm rot="10800000">
            <a:off x="4811500" y="3716675"/>
            <a:ext cx="99300" cy="9075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9" name="Google Shape;789;p57"/>
          <p:cNvCxnSpPr/>
          <p:nvPr/>
        </p:nvCxnSpPr>
        <p:spPr>
          <a:xfrm rot="10800000">
            <a:off x="5085575" y="3614650"/>
            <a:ext cx="99300" cy="9075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0" name="Google Shape;790;p57"/>
          <p:cNvSpPr txBox="1"/>
          <p:nvPr/>
        </p:nvSpPr>
        <p:spPr>
          <a:xfrm>
            <a:off x="4744075" y="4522150"/>
            <a:ext cx="1062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1 </a:t>
            </a:r>
            <a:endParaRPr/>
          </a:p>
        </p:txBody>
      </p:sp>
      <p:cxnSp>
        <p:nvCxnSpPr>
          <p:cNvPr id="791" name="Google Shape;791;p57"/>
          <p:cNvCxnSpPr/>
          <p:nvPr/>
        </p:nvCxnSpPr>
        <p:spPr>
          <a:xfrm>
            <a:off x="2864875" y="2068450"/>
            <a:ext cx="431400" cy="1326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2" name="Google Shape;792;p57"/>
          <p:cNvCxnSpPr/>
          <p:nvPr/>
        </p:nvCxnSpPr>
        <p:spPr>
          <a:xfrm>
            <a:off x="3318375" y="1836175"/>
            <a:ext cx="331800" cy="22110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3" name="Google Shape;793;p57"/>
          <p:cNvSpPr txBox="1"/>
          <p:nvPr/>
        </p:nvSpPr>
        <p:spPr>
          <a:xfrm rot="-2223265">
            <a:off x="2692107" y="1498903"/>
            <a:ext cx="1061946" cy="7432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2         </a:t>
            </a:r>
            <a:endParaRPr/>
          </a:p>
        </p:txBody>
      </p:sp>
      <p:cxnSp>
        <p:nvCxnSpPr>
          <p:cNvPr id="794" name="Google Shape;794;p57"/>
          <p:cNvCxnSpPr/>
          <p:nvPr/>
        </p:nvCxnSpPr>
        <p:spPr>
          <a:xfrm flipH="1" rot="10800000">
            <a:off x="2461075" y="3183188"/>
            <a:ext cx="1239000" cy="694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5" name="Google Shape;795;p57"/>
          <p:cNvCxnSpPr/>
          <p:nvPr/>
        </p:nvCxnSpPr>
        <p:spPr>
          <a:xfrm flipH="1" rot="10800000">
            <a:off x="2676825" y="3464225"/>
            <a:ext cx="1028700" cy="7833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6" name="Google Shape;796;p57"/>
          <p:cNvCxnSpPr/>
          <p:nvPr/>
        </p:nvCxnSpPr>
        <p:spPr>
          <a:xfrm flipH="1" rot="10800000">
            <a:off x="2687900" y="3552950"/>
            <a:ext cx="1116900" cy="716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7" name="Google Shape;797;p57"/>
          <p:cNvCxnSpPr/>
          <p:nvPr/>
        </p:nvCxnSpPr>
        <p:spPr>
          <a:xfrm flipH="1" rot="10800000">
            <a:off x="2555150" y="3729900"/>
            <a:ext cx="1427100" cy="11061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8" name="Google Shape;798;p57"/>
          <p:cNvCxnSpPr/>
          <p:nvPr/>
        </p:nvCxnSpPr>
        <p:spPr>
          <a:xfrm flipH="1" rot="10800000">
            <a:off x="2555150" y="3663300"/>
            <a:ext cx="1316400" cy="11727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9" name="Google Shape;799;p57"/>
          <p:cNvSpPr txBox="1"/>
          <p:nvPr/>
        </p:nvSpPr>
        <p:spPr>
          <a:xfrm>
            <a:off x="1148650" y="3661338"/>
            <a:ext cx="15339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Pwm for motor1</a:t>
            </a:r>
            <a:endParaRPr/>
          </a:p>
        </p:txBody>
      </p:sp>
      <p:sp>
        <p:nvSpPr>
          <p:cNvPr id="800" name="Google Shape;800;p57"/>
          <p:cNvSpPr txBox="1"/>
          <p:nvPr/>
        </p:nvSpPr>
        <p:spPr>
          <a:xfrm>
            <a:off x="1454125" y="4083863"/>
            <a:ext cx="1533900" cy="1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Motor1 enable</a:t>
            </a:r>
            <a:endParaRPr/>
          </a:p>
        </p:txBody>
      </p:sp>
      <p:sp>
        <p:nvSpPr>
          <p:cNvPr id="801" name="Google Shape;801;p57"/>
          <p:cNvSpPr txBox="1"/>
          <p:nvPr/>
        </p:nvSpPr>
        <p:spPr>
          <a:xfrm>
            <a:off x="1332925" y="4664650"/>
            <a:ext cx="1533900" cy="3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Motor2 enable</a:t>
            </a:r>
            <a:endParaRPr/>
          </a:p>
        </p:txBody>
      </p:sp>
      <p:cxnSp>
        <p:nvCxnSpPr>
          <p:cNvPr id="802" name="Google Shape;802;p57"/>
          <p:cNvCxnSpPr/>
          <p:nvPr/>
        </p:nvCxnSpPr>
        <p:spPr>
          <a:xfrm flipH="1" rot="10800000">
            <a:off x="3827200" y="3818200"/>
            <a:ext cx="354000" cy="6948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3" name="Google Shape;803;p57"/>
          <p:cNvSpPr txBox="1"/>
          <p:nvPr/>
        </p:nvSpPr>
        <p:spPr>
          <a:xfrm>
            <a:off x="3318375" y="4453600"/>
            <a:ext cx="15339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Pwm for motor 2</a:t>
            </a:r>
            <a:endParaRPr/>
          </a:p>
        </p:txBody>
      </p:sp>
      <p:pic>
        <p:nvPicPr>
          <p:cNvPr descr="pixels logo.png" id="804" name="Google Shape;804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57"/>
          <p:cNvSpPr/>
          <p:nvPr/>
        </p:nvSpPr>
        <p:spPr>
          <a:xfrm>
            <a:off x="6753250" y="0"/>
            <a:ext cx="2391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6" name="Google Shape;806;p57"/>
          <p:cNvCxnSpPr/>
          <p:nvPr/>
        </p:nvCxnSpPr>
        <p:spPr>
          <a:xfrm flipH="1">
            <a:off x="6046800" y="2182800"/>
            <a:ext cx="1292100" cy="777900"/>
          </a:xfrm>
          <a:prstGeom prst="straightConnector1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7" name="Google Shape;807;p57"/>
          <p:cNvSpPr txBox="1"/>
          <p:nvPr/>
        </p:nvSpPr>
        <p:spPr>
          <a:xfrm>
            <a:off x="6586200" y="1605775"/>
            <a:ext cx="24840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L298N H-bridge</a:t>
            </a:r>
            <a:endParaRPr sz="23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ixels logo.png" id="808" name="Google Shape;808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4" name="Google Shape;814;p58"/>
          <p:cNvSpPr txBox="1"/>
          <p:nvPr/>
        </p:nvSpPr>
        <p:spPr>
          <a:xfrm>
            <a:off x="2006850" y="238350"/>
            <a:ext cx="5130300" cy="8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CEF6"/>
                </a:solidFill>
              </a:rPr>
              <a:t> DC Motor control</a:t>
            </a:r>
            <a:endParaRPr b="1" sz="3000">
              <a:solidFill>
                <a:srgbClr val="00CEF6"/>
              </a:solidFill>
            </a:endParaRPr>
          </a:p>
        </p:txBody>
      </p:sp>
      <p:pic>
        <p:nvPicPr>
          <p:cNvPr id="815" name="Google Shape;81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25" y="1047750"/>
            <a:ext cx="7677601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16" name="Google Shape;81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7" name="Google Shape;817;p58"/>
          <p:cNvSpPr txBox="1"/>
          <p:nvPr/>
        </p:nvSpPr>
        <p:spPr>
          <a:xfrm>
            <a:off x="351925" y="4168950"/>
            <a:ext cx="7341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Hbridge contains 2 circuits from that(i.e 8 transistors) so used to control 2 motors also</a:t>
            </a:r>
            <a:b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Can be used to control 4 motors how?!</a:t>
            </a:r>
            <a:b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-note transistor is an electronic switch(so we draw switch for simplicity).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5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23" name="Google Shape;82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59"/>
          <p:cNvSpPr txBox="1"/>
          <p:nvPr/>
        </p:nvSpPr>
        <p:spPr>
          <a:xfrm>
            <a:off x="84725" y="2006775"/>
            <a:ext cx="2419500" cy="13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Practice</a:t>
            </a:r>
            <a:endParaRPr b="1" sz="26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time</a:t>
            </a:r>
            <a:endParaRPr/>
          </a:p>
        </p:txBody>
      </p:sp>
      <p:pic>
        <p:nvPicPr>
          <p:cNvPr descr="pixels logo.png" id="825" name="Google Shape;82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6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1" name="Google Shape;831;p60"/>
          <p:cNvSpPr txBox="1"/>
          <p:nvPr/>
        </p:nvSpPr>
        <p:spPr>
          <a:xfrm>
            <a:off x="696525" y="1017975"/>
            <a:ext cx="6737400" cy="22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</a:rPr>
              <a:t>control the speed of a simple </a:t>
            </a:r>
            <a:r>
              <a:rPr b="1" lang="en" sz="3000">
                <a:solidFill>
                  <a:srgbClr val="000000"/>
                </a:solidFill>
              </a:rPr>
              <a:t>DC motor</a:t>
            </a:r>
            <a:r>
              <a:rPr lang="en" sz="3000">
                <a:solidFill>
                  <a:srgbClr val="000000"/>
                </a:solidFill>
              </a:rPr>
              <a:t>.</a:t>
            </a:r>
            <a:endParaRPr sz="3000"/>
          </a:p>
        </p:txBody>
      </p:sp>
      <p:pic>
        <p:nvPicPr>
          <p:cNvPr descr="pixels logo.png" id="832" name="Google Shape;83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6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8" name="Google Shape;838;p61"/>
          <p:cNvPicPr preferRelativeResize="0"/>
          <p:nvPr/>
        </p:nvPicPr>
        <p:blipFill rotWithShape="1">
          <a:blip r:embed="rId3">
            <a:alphaModFix/>
          </a:blip>
          <a:srcRect b="5240" l="0" r="0" t="0"/>
          <a:stretch/>
        </p:blipFill>
        <p:spPr>
          <a:xfrm>
            <a:off x="514350" y="252750"/>
            <a:ext cx="8042426" cy="3962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39" name="Google Shape;83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6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5" name="Google Shape;845;p62"/>
          <p:cNvSpPr txBox="1"/>
          <p:nvPr/>
        </p:nvSpPr>
        <p:spPr>
          <a:xfrm>
            <a:off x="1275150" y="915800"/>
            <a:ext cx="6593700" cy="152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rPr>
              <a:t>Servo Motor</a:t>
            </a:r>
            <a:endParaRPr b="1" sz="10000">
              <a:solidFill>
                <a:srgbClr val="00CEF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6" name="Google Shape;846;p62"/>
          <p:cNvSpPr txBox="1"/>
          <p:nvPr/>
        </p:nvSpPr>
        <p:spPr>
          <a:xfrm>
            <a:off x="1275150" y="2325749"/>
            <a:ext cx="65937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https://youtu.be/ZZhuD78BLDk</a:t>
            </a:r>
            <a:endParaRPr b="1" sz="1000">
              <a:solidFill>
                <a:srgbClr val="00CEF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847" name="Google Shape;847;p62"/>
          <p:cNvPicPr preferRelativeResize="0"/>
          <p:nvPr/>
        </p:nvPicPr>
        <p:blipFill rotWithShape="1">
          <a:blip r:embed="rId4">
            <a:alphaModFix/>
          </a:blip>
          <a:srcRect b="0" l="0" r="22522" t="0"/>
          <a:stretch/>
        </p:blipFill>
        <p:spPr>
          <a:xfrm>
            <a:off x="426500" y="2095025"/>
            <a:ext cx="2847749" cy="2448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48" name="Google Shape;848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6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4" name="Google Shape;854;p63"/>
          <p:cNvSpPr txBox="1"/>
          <p:nvPr/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55" name="Google Shape;85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56" name="Google Shape;85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6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2" name="Google Shape;862;p64"/>
          <p:cNvSpPr txBox="1"/>
          <p:nvPr/>
        </p:nvSpPr>
        <p:spPr>
          <a:xfrm>
            <a:off x="1166700" y="1103975"/>
            <a:ext cx="6423000" cy="31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Advantages: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1.Position control.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2.High Torque.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3.Variety.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Disadvantages: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/>
              <a:t>1.No continuous motion, limited to 180 degrees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64"/>
          <p:cNvSpPr txBox="1"/>
          <p:nvPr/>
        </p:nvSpPr>
        <p:spPr>
          <a:xfrm>
            <a:off x="2815650" y="238475"/>
            <a:ext cx="35127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0A7C8"/>
                </a:solidFill>
              </a:rPr>
              <a:t>Servo motors</a:t>
            </a:r>
            <a:endParaRPr b="1" sz="3600">
              <a:solidFill>
                <a:srgbClr val="00A7C8"/>
              </a:solidFill>
            </a:endParaRPr>
          </a:p>
        </p:txBody>
      </p:sp>
      <p:pic>
        <p:nvPicPr>
          <p:cNvPr descr="pixels logo.png" id="864" name="Google Shape;864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6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0" name="Google Shape;870;p65"/>
          <p:cNvSpPr txBox="1"/>
          <p:nvPr/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1" name="Google Shape;871;p65"/>
          <p:cNvSpPr txBox="1"/>
          <p:nvPr/>
        </p:nvSpPr>
        <p:spPr>
          <a:xfrm>
            <a:off x="2650125" y="185225"/>
            <a:ext cx="4616400" cy="13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0A7C8"/>
                </a:solidFill>
              </a:rPr>
              <a:t>Application</a:t>
            </a:r>
            <a:endParaRPr b="1" sz="3600">
              <a:solidFill>
                <a:srgbClr val="00A7C8"/>
              </a:solidFill>
            </a:endParaRPr>
          </a:p>
        </p:txBody>
      </p:sp>
      <p:pic>
        <p:nvPicPr>
          <p:cNvPr id="872" name="Google Shape;87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0" y="993075"/>
            <a:ext cx="4399826" cy="40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625" y="993075"/>
            <a:ext cx="4203300" cy="4150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74" name="Google Shape;874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4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07" name="Google Shape;707;p48"/>
          <p:cNvSpPr txBox="1"/>
          <p:nvPr>
            <p:ph idx="1" type="body"/>
          </p:nvPr>
        </p:nvSpPr>
        <p:spPr>
          <a:xfrm>
            <a:off x="1031425" y="1860875"/>
            <a:ext cx="51543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-transistor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-Dc motor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-connection of low load dc motor with arduino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-servo motor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-communication protocol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4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ixels logo.png" id="709" name="Google Shape;70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6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0" name="Google Shape;880;p66"/>
          <p:cNvSpPr txBox="1"/>
          <p:nvPr/>
        </p:nvSpPr>
        <p:spPr>
          <a:xfrm>
            <a:off x="347550" y="1319400"/>
            <a:ext cx="7186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Font typeface="Bree Serif"/>
              <a:buChar char="●"/>
            </a:pPr>
            <a:r>
              <a:rPr lang="en" sz="2400">
                <a:solidFill>
                  <a:srgbClr val="134F5C"/>
                </a:solidFill>
                <a:latin typeface="Bree Serif"/>
                <a:ea typeface="Bree Serif"/>
                <a:cs typeface="Bree Serif"/>
                <a:sym typeface="Bree Serif"/>
              </a:rPr>
              <a:t>#include &lt;Servo.h&gt;   //library include </a:t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Font typeface="Bree Serif"/>
              <a:buChar char="●"/>
            </a:pPr>
            <a:r>
              <a:rPr lang="en" sz="2400">
                <a:solidFill>
                  <a:srgbClr val="134F5C"/>
                </a:solidFill>
                <a:latin typeface="Bree Serif"/>
                <a:ea typeface="Bree Serif"/>
                <a:cs typeface="Bree Serif"/>
                <a:sym typeface="Bree Serif"/>
              </a:rPr>
              <a:t>Servo myservo;      //object creation</a:t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Font typeface="Bree Serif"/>
              <a:buChar char="●"/>
            </a:pPr>
            <a:r>
              <a:rPr lang="en" sz="2400">
                <a:solidFill>
                  <a:srgbClr val="134F5C"/>
                </a:solidFill>
                <a:latin typeface="Bree Serif"/>
                <a:ea typeface="Bree Serif"/>
                <a:cs typeface="Bree Serif"/>
                <a:sym typeface="Bree Serif"/>
              </a:rPr>
              <a:t>myservo.attach(pinNum);  // at void setup</a:t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4125"/>
              </a:buClr>
              <a:buSzPts val="2400"/>
              <a:buFont typeface="Bree Serif"/>
              <a:buChar char="●"/>
            </a:pPr>
            <a:r>
              <a:rPr lang="en" sz="2400">
                <a:solidFill>
                  <a:srgbClr val="134F5C"/>
                </a:solidFill>
                <a:latin typeface="Bree Serif"/>
                <a:ea typeface="Bree Serif"/>
                <a:cs typeface="Bree Serif"/>
                <a:sym typeface="Bree Serif"/>
              </a:rPr>
              <a:t>myservo.write(angle_value);   // at void loop</a:t>
            </a:r>
            <a:endParaRPr sz="2400">
              <a:solidFill>
                <a:srgbClr val="134F5C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81" name="Google Shape;881;p66"/>
          <p:cNvSpPr txBox="1"/>
          <p:nvPr/>
        </p:nvSpPr>
        <p:spPr>
          <a:xfrm>
            <a:off x="692425" y="45450"/>
            <a:ext cx="7921800" cy="11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AB40"/>
                </a:solidFill>
                <a:latin typeface="Oswald"/>
                <a:ea typeface="Oswald"/>
                <a:cs typeface="Oswald"/>
                <a:sym typeface="Oswald"/>
              </a:rPr>
              <a:t>Servo Functions</a:t>
            </a:r>
            <a:endParaRPr b="1" sz="3600">
              <a:solidFill>
                <a:srgbClr val="FFAB4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pixels logo.png" id="882" name="Google Shape;88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67"/>
          <p:cNvSpPr txBox="1"/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67"/>
          <p:cNvSpPr txBox="1"/>
          <p:nvPr>
            <p:ph idx="1" type="subTitle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41e1e27075137.5635f8edb514a.gif" id="889" name="Google Shape;88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890" name="Google Shape;890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67"/>
          <p:cNvSpPr txBox="1"/>
          <p:nvPr/>
        </p:nvSpPr>
        <p:spPr>
          <a:xfrm>
            <a:off x="446950" y="2040125"/>
            <a:ext cx="777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Work </a:t>
            </a:r>
            <a:endParaRPr sz="96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92" name="Google Shape;892;p67"/>
          <p:cNvSpPr txBox="1"/>
          <p:nvPr/>
        </p:nvSpPr>
        <p:spPr>
          <a:xfrm>
            <a:off x="2570925" y="3640925"/>
            <a:ext cx="57639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time</a:t>
            </a:r>
            <a:endParaRPr sz="48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descr="pixels logo.png" id="893" name="Google Shape;893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6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99" name="Google Shape;89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900" name="Google Shape;900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6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ixels logo.png" id="906" name="Google Shape;90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500" y="671837"/>
            <a:ext cx="7760975" cy="4471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2" name="Google Shape;91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70"/>
          <p:cNvSpPr txBox="1"/>
          <p:nvPr/>
        </p:nvSpPr>
        <p:spPr>
          <a:xfrm>
            <a:off x="1450150" y="491225"/>
            <a:ext cx="2302200" cy="11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BREAK!</a:t>
            </a:r>
            <a:endParaRPr b="1" sz="3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pixels logo.png" id="914" name="Google Shape;914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71"/>
          <p:cNvSpPr txBox="1"/>
          <p:nvPr/>
        </p:nvSpPr>
        <p:spPr>
          <a:xfrm>
            <a:off x="2549400" y="415225"/>
            <a:ext cx="40452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rgbClr val="00CEF6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communication</a:t>
            </a:r>
            <a:endParaRPr b="1" sz="3600">
              <a:solidFill>
                <a:srgbClr val="00CEF6"/>
              </a:solidFill>
            </a:endParaRPr>
          </a:p>
        </p:txBody>
      </p:sp>
      <p:pic>
        <p:nvPicPr>
          <p:cNvPr id="920" name="Google Shape;920;p71"/>
          <p:cNvPicPr preferRelativeResize="0"/>
          <p:nvPr/>
        </p:nvPicPr>
        <p:blipFill rotWithShape="1">
          <a:blip r:embed="rId3">
            <a:alphaModFix/>
          </a:blip>
          <a:srcRect b="12111" l="0" r="0" t="0"/>
          <a:stretch/>
        </p:blipFill>
        <p:spPr>
          <a:xfrm>
            <a:off x="2210100" y="1170300"/>
            <a:ext cx="5438175" cy="2807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921" name="Google Shape;92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" name="Google Shape;926;p72"/>
          <p:cNvPicPr preferRelativeResize="0"/>
          <p:nvPr/>
        </p:nvPicPr>
        <p:blipFill rotWithShape="1">
          <a:blip r:embed="rId3">
            <a:alphaModFix/>
          </a:blip>
          <a:srcRect b="3846" l="5284" r="4527" t="0"/>
          <a:stretch/>
        </p:blipFill>
        <p:spPr>
          <a:xfrm>
            <a:off x="1270250" y="214325"/>
            <a:ext cx="6603500" cy="40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927" name="Google Shape;927;p72"/>
          <p:cNvSpPr/>
          <p:nvPr/>
        </p:nvSpPr>
        <p:spPr>
          <a:xfrm>
            <a:off x="5384600" y="214325"/>
            <a:ext cx="14331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72"/>
          <p:cNvSpPr/>
          <p:nvPr/>
        </p:nvSpPr>
        <p:spPr>
          <a:xfrm>
            <a:off x="4339825" y="2625325"/>
            <a:ext cx="3261600" cy="24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ixels logo.png" id="929" name="Google Shape;92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73" title="Animation of Serial v_s Parallel Transmiss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62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7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0" name="Google Shape;940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885" y="1182829"/>
            <a:ext cx="8610249" cy="2593275"/>
          </a:xfrm>
          <a:prstGeom prst="rect">
            <a:avLst/>
          </a:prstGeom>
          <a:noFill/>
          <a:ln>
            <a:noFill/>
          </a:ln>
        </p:spPr>
      </p:pic>
      <p:sp>
        <p:nvSpPr>
          <p:cNvPr id="941" name="Google Shape;941;p74"/>
          <p:cNvSpPr txBox="1"/>
          <p:nvPr/>
        </p:nvSpPr>
        <p:spPr>
          <a:xfrm>
            <a:off x="3430350" y="476725"/>
            <a:ext cx="2283300" cy="8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0A7C8"/>
                </a:solidFill>
                <a:latin typeface="Lobster"/>
                <a:ea typeface="Lobster"/>
                <a:cs typeface="Lobster"/>
                <a:sym typeface="Lobster"/>
              </a:rPr>
              <a:t>Vs</a:t>
            </a:r>
            <a:endParaRPr b="1" sz="4800">
              <a:solidFill>
                <a:srgbClr val="00A7C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descr="pixels logo.png" id="942" name="Google Shape;942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75"/>
          <p:cNvSpPr txBox="1"/>
          <p:nvPr>
            <p:ph idx="4294967295" type="ctrTitle"/>
          </p:nvPr>
        </p:nvSpPr>
        <p:spPr>
          <a:xfrm>
            <a:off x="685800" y="2345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>
                <a:solidFill>
                  <a:srgbClr val="00CEF6"/>
                </a:solidFill>
                <a:latin typeface="Montserrat"/>
                <a:ea typeface="Montserrat"/>
                <a:cs typeface="Montserrat"/>
                <a:sym typeface="Montserrat"/>
              </a:rPr>
              <a:t>What is protocol!</a:t>
            </a:r>
            <a:endParaRPr sz="6000">
              <a:solidFill>
                <a:srgbClr val="00CEF6"/>
              </a:solidFill>
            </a:endParaRPr>
          </a:p>
        </p:txBody>
      </p:sp>
      <p:grpSp>
        <p:nvGrpSpPr>
          <p:cNvPr id="948" name="Google Shape;948;p75"/>
          <p:cNvGrpSpPr/>
          <p:nvPr/>
        </p:nvGrpSpPr>
        <p:grpSpPr>
          <a:xfrm>
            <a:off x="4146171" y="640688"/>
            <a:ext cx="1166508" cy="1166538"/>
            <a:chOff x="6654650" y="3665275"/>
            <a:chExt cx="409100" cy="409125"/>
          </a:xfrm>
        </p:grpSpPr>
        <p:sp>
          <p:nvSpPr>
            <p:cNvPr id="949" name="Google Shape;949;p75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5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0CE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75"/>
          <p:cNvGrpSpPr/>
          <p:nvPr/>
        </p:nvGrpSpPr>
        <p:grpSpPr>
          <a:xfrm rot="1940693">
            <a:off x="3340903" y="1116018"/>
            <a:ext cx="587626" cy="587659"/>
            <a:chOff x="570875" y="4322250"/>
            <a:chExt cx="443300" cy="443325"/>
          </a:xfrm>
        </p:grpSpPr>
        <p:sp>
          <p:nvSpPr>
            <p:cNvPr id="952" name="Google Shape;952;p75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5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5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5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75"/>
          <p:cNvSpPr/>
          <p:nvPr/>
        </p:nvSpPr>
        <p:spPr>
          <a:xfrm>
            <a:off x="3829676" y="64070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75"/>
          <p:cNvSpPr/>
          <p:nvPr/>
        </p:nvSpPr>
        <p:spPr>
          <a:xfrm rot="1793658">
            <a:off x="5318500" y="1302383"/>
            <a:ext cx="225078" cy="21493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AFF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ixels logo.png" id="958" name="Google Shape;95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9"/>
          <p:cNvSpPr txBox="1"/>
          <p:nvPr>
            <p:ph type="title"/>
          </p:nvPr>
        </p:nvSpPr>
        <p:spPr>
          <a:xfrm>
            <a:off x="1637800" y="1069325"/>
            <a:ext cx="6112200" cy="68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                                          SERVO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49"/>
          <p:cNvSpPr txBox="1"/>
          <p:nvPr>
            <p:ph idx="2" type="body"/>
          </p:nvPr>
        </p:nvSpPr>
        <p:spPr>
          <a:xfrm>
            <a:off x="3995774" y="1937075"/>
            <a:ext cx="2796000" cy="20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8324A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  <p:sp>
        <p:nvSpPr>
          <p:cNvPr id="716" name="Google Shape;716;p4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7" name="Google Shape;717;p49"/>
          <p:cNvPicPr preferRelativeResize="0"/>
          <p:nvPr/>
        </p:nvPicPr>
        <p:blipFill rotWithShape="1">
          <a:blip r:embed="rId3">
            <a:alphaModFix/>
          </a:blip>
          <a:srcRect b="0" l="3836" r="0" t="4798"/>
          <a:stretch/>
        </p:blipFill>
        <p:spPr>
          <a:xfrm>
            <a:off x="1337275" y="1862513"/>
            <a:ext cx="2205875" cy="218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8" name="Google Shape;718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2574" y="2038863"/>
            <a:ext cx="2047427" cy="18310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719" name="Google Shape;719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76"/>
          <p:cNvSpPr txBox="1"/>
          <p:nvPr/>
        </p:nvSpPr>
        <p:spPr>
          <a:xfrm>
            <a:off x="1183200" y="294675"/>
            <a:ext cx="6777600" cy="7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CEF6"/>
                </a:solidFill>
              </a:rPr>
              <a:t>Serial Communication Protocols</a:t>
            </a:r>
            <a:endParaRPr sz="3600">
              <a:solidFill>
                <a:srgbClr val="00CEF6"/>
              </a:solidFill>
            </a:endParaRPr>
          </a:p>
        </p:txBody>
      </p:sp>
      <p:sp>
        <p:nvSpPr>
          <p:cNvPr id="964" name="Google Shape;964;p76"/>
          <p:cNvSpPr txBox="1"/>
          <p:nvPr/>
        </p:nvSpPr>
        <p:spPr>
          <a:xfrm>
            <a:off x="522375" y="1299275"/>
            <a:ext cx="82242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Ethernet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I2C</a:t>
            </a:r>
            <a:r>
              <a:rPr lang="en" sz="1100">
                <a:highlight>
                  <a:srgbClr val="FFFFFF"/>
                </a:highlight>
              </a:rPr>
              <a:t>Inter-Integrated Circuit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RS-232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SPI (Serial Peripheral Interface)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UART (Universal Asynchronous Receiver/Transmitter)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USB (Universal Serial Bus)</a:t>
            </a:r>
            <a:endParaRPr sz="2400"/>
          </a:p>
        </p:txBody>
      </p:sp>
      <p:pic>
        <p:nvPicPr>
          <p:cNvPr descr="pixels logo.png" id="965" name="Google Shape;96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0" name="Google Shape;97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900" y="1317725"/>
            <a:ext cx="8358201" cy="2798225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77"/>
          <p:cNvSpPr txBox="1"/>
          <p:nvPr/>
        </p:nvSpPr>
        <p:spPr>
          <a:xfrm>
            <a:off x="3388875" y="241125"/>
            <a:ext cx="23841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0CEF6"/>
                </a:solidFill>
              </a:rPr>
              <a:t>UART</a:t>
            </a:r>
            <a:endParaRPr sz="6000">
              <a:solidFill>
                <a:srgbClr val="00CEF6"/>
              </a:solidFill>
            </a:endParaRPr>
          </a:p>
        </p:txBody>
      </p:sp>
      <p:pic>
        <p:nvPicPr>
          <p:cNvPr descr="pixels logo.png" id="972" name="Google Shape;972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78"/>
          <p:cNvSpPr txBox="1"/>
          <p:nvPr>
            <p:ph idx="4294967295" type="subTitle"/>
          </p:nvPr>
        </p:nvSpPr>
        <p:spPr>
          <a:xfrm>
            <a:off x="1964691" y="295375"/>
            <a:ext cx="5214600" cy="7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rPr>
              <a:t>Arduino Serial</a:t>
            </a:r>
            <a:endParaRPr sz="3600">
              <a:solidFill>
                <a:srgbClr val="00CEF6"/>
              </a:solidFill>
            </a:endParaRPr>
          </a:p>
        </p:txBody>
      </p:sp>
      <p:pic>
        <p:nvPicPr>
          <p:cNvPr id="978" name="Google Shape;978;p78"/>
          <p:cNvPicPr preferRelativeResize="0"/>
          <p:nvPr/>
        </p:nvPicPr>
        <p:blipFill rotWithShape="1">
          <a:blip r:embed="rId3">
            <a:alphaModFix/>
          </a:blip>
          <a:srcRect b="6959" l="0" r="27886" t="0"/>
          <a:stretch/>
        </p:blipFill>
        <p:spPr>
          <a:xfrm>
            <a:off x="2360788" y="1299275"/>
            <a:ext cx="4422425" cy="2960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9" name="Google Shape;979;p78"/>
          <p:cNvSpPr/>
          <p:nvPr/>
        </p:nvSpPr>
        <p:spPr>
          <a:xfrm>
            <a:off x="6233925" y="1915425"/>
            <a:ext cx="476700" cy="42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ixels logo.png" id="980" name="Google Shape;980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79"/>
          <p:cNvSpPr/>
          <p:nvPr/>
        </p:nvSpPr>
        <p:spPr>
          <a:xfrm>
            <a:off x="1553775" y="535775"/>
            <a:ext cx="6014188" cy="383932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3F3F3F"/>
          </a:solidFill>
          <a:ln cap="flat" cmpd="sng" w="9525">
            <a:solidFill>
              <a:srgbClr val="28324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986" name="Google Shape;986;p79"/>
          <p:cNvSpPr txBox="1"/>
          <p:nvPr/>
        </p:nvSpPr>
        <p:spPr>
          <a:xfrm>
            <a:off x="1875225" y="535775"/>
            <a:ext cx="5411400" cy="32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Serial.begin(9600); 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//9600 is the baud rate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Serial.print(“hello”);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Serial.println(“hello tani”);</a:t>
            </a:r>
            <a:endParaRPr/>
          </a:p>
        </p:txBody>
      </p:sp>
      <p:pic>
        <p:nvPicPr>
          <p:cNvPr descr="pixels logo.png" id="987" name="Google Shape;987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80"/>
          <p:cNvSpPr txBox="1"/>
          <p:nvPr/>
        </p:nvSpPr>
        <p:spPr>
          <a:xfrm>
            <a:off x="796950" y="821750"/>
            <a:ext cx="2302800" cy="9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C4125"/>
                </a:solidFill>
              </a:rPr>
              <a:t>Baud rate</a:t>
            </a:r>
            <a:endParaRPr sz="3600">
              <a:solidFill>
                <a:srgbClr val="CC4125"/>
              </a:solidFill>
            </a:endParaRPr>
          </a:p>
        </p:txBody>
      </p:sp>
      <p:sp>
        <p:nvSpPr>
          <p:cNvPr id="993" name="Google Shape;993;p80"/>
          <p:cNvSpPr txBox="1"/>
          <p:nvPr/>
        </p:nvSpPr>
        <p:spPr>
          <a:xfrm>
            <a:off x="621600" y="2116650"/>
            <a:ext cx="34929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FFFFF"/>
                </a:highlight>
              </a:rPr>
              <a:t>bits-per-second (bps).</a:t>
            </a:r>
            <a:endParaRPr sz="2400"/>
          </a:p>
        </p:txBody>
      </p:sp>
      <p:sp>
        <p:nvSpPr>
          <p:cNvPr id="994" name="Google Shape;994;p80"/>
          <p:cNvSpPr txBox="1"/>
          <p:nvPr/>
        </p:nvSpPr>
        <p:spPr>
          <a:xfrm>
            <a:off x="796950" y="3129725"/>
            <a:ext cx="6681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FFFFF"/>
                </a:highlight>
              </a:rPr>
              <a:t>1200, 2400, 4800, </a:t>
            </a:r>
            <a:r>
              <a:rPr lang="en" sz="3000">
                <a:solidFill>
                  <a:schemeClr val="accent5"/>
                </a:solidFill>
              </a:rPr>
              <a:t>9600</a:t>
            </a:r>
            <a:r>
              <a:rPr lang="en" sz="2400">
                <a:solidFill>
                  <a:srgbClr val="333333"/>
                </a:solidFill>
                <a:highlight>
                  <a:srgbClr val="FFFFFF"/>
                </a:highlight>
              </a:rPr>
              <a:t>, 19200, 38400, 57600, and 115200.</a:t>
            </a:r>
            <a:endParaRPr sz="2400"/>
          </a:p>
        </p:txBody>
      </p:sp>
      <p:pic>
        <p:nvPicPr>
          <p:cNvPr descr="pixels logo.png" id="995" name="Google Shape;99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81"/>
          <p:cNvSpPr txBox="1"/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81"/>
          <p:cNvSpPr txBox="1"/>
          <p:nvPr>
            <p:ph idx="1" type="subTitle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b41e1e27075137.5635f8edb514a.gif" id="1002" name="Google Shape;100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1003" name="Google Shape;1003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81"/>
          <p:cNvSpPr txBox="1"/>
          <p:nvPr/>
        </p:nvSpPr>
        <p:spPr>
          <a:xfrm>
            <a:off x="446950" y="2040125"/>
            <a:ext cx="7777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Work </a:t>
            </a:r>
            <a:endParaRPr sz="96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05" name="Google Shape;1005;p81"/>
          <p:cNvSpPr txBox="1"/>
          <p:nvPr/>
        </p:nvSpPr>
        <p:spPr>
          <a:xfrm>
            <a:off x="2570925" y="3640925"/>
            <a:ext cx="57639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time</a:t>
            </a:r>
            <a:endParaRPr sz="48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6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descr="pixels logo.png" id="1006" name="Google Shape;1006;p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8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2" name="Google Shape;1012;p82"/>
          <p:cNvSpPr txBox="1"/>
          <p:nvPr/>
        </p:nvSpPr>
        <p:spPr>
          <a:xfrm>
            <a:off x="696525" y="1017975"/>
            <a:ext cx="77151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</a:pPr>
            <a:r>
              <a:rPr lang="en" sz="2400">
                <a:solidFill>
                  <a:schemeClr val="dk1"/>
                </a:solidFill>
              </a:rPr>
              <a:t>Controlling </a:t>
            </a:r>
            <a:r>
              <a:rPr b="1" lang="en" sz="2400">
                <a:solidFill>
                  <a:schemeClr val="dk1"/>
                </a:solidFill>
              </a:rPr>
              <a:t>LED</a:t>
            </a:r>
            <a:r>
              <a:rPr lang="en" sz="2400">
                <a:solidFill>
                  <a:schemeClr val="dk1"/>
                </a:solidFill>
              </a:rPr>
              <a:t> using computer serial monitor when send ‘1’ led_on ‘0’ led_off 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013" name="Google Shape;1013;p82"/>
          <p:cNvSpPr txBox="1"/>
          <p:nvPr/>
        </p:nvSpPr>
        <p:spPr>
          <a:xfrm>
            <a:off x="776875" y="482200"/>
            <a:ext cx="22905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rPr>
              <a:t>Task</a:t>
            </a:r>
            <a:endParaRPr b="1" sz="3600">
              <a:solidFill>
                <a:srgbClr val="00CEF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pixels logo.png" id="1014" name="Google Shape;1014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83"/>
          <p:cNvSpPr txBox="1"/>
          <p:nvPr/>
        </p:nvSpPr>
        <p:spPr>
          <a:xfrm>
            <a:off x="441850" y="2150775"/>
            <a:ext cx="2302800" cy="9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5"/>
                </a:solidFill>
              </a:rPr>
              <a:t>bluetooth module </a:t>
            </a:r>
            <a:endParaRPr sz="2600">
              <a:solidFill>
                <a:schemeClr val="accent5"/>
              </a:solidFill>
            </a:endParaRPr>
          </a:p>
        </p:txBody>
      </p:sp>
      <p:pic>
        <p:nvPicPr>
          <p:cNvPr id="1020" name="Google Shape;102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0825" y="223425"/>
            <a:ext cx="551769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1021" name="Google Shape;1021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oogle Shape;1026;p84"/>
          <p:cNvPicPr preferRelativeResize="0"/>
          <p:nvPr/>
        </p:nvPicPr>
        <p:blipFill rotWithShape="1">
          <a:blip r:embed="rId3">
            <a:alphaModFix/>
          </a:blip>
          <a:srcRect b="2210" l="0" r="1146" t="0"/>
          <a:stretch/>
        </p:blipFill>
        <p:spPr>
          <a:xfrm>
            <a:off x="1323175" y="1065225"/>
            <a:ext cx="6423076" cy="3256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1027" name="Google Shape;1027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85"/>
          <p:cNvSpPr txBox="1"/>
          <p:nvPr>
            <p:ph idx="4294967295" type="ctrTitle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THANKS!</a:t>
            </a:r>
            <a:endParaRPr sz="10000"/>
          </a:p>
        </p:txBody>
      </p:sp>
      <p:sp>
        <p:nvSpPr>
          <p:cNvPr id="1033" name="Google Shape;1033;p85"/>
          <p:cNvSpPr txBox="1"/>
          <p:nvPr>
            <p:ph idx="4294967295" type="subTitle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Any questions?</a:t>
            </a:r>
            <a:endParaRPr b="1" sz="36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khaled.abdelgalil96@gmail.com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034" name="Google Shape;1034;p8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ixels logo.png" id="1035" name="Google Shape;1035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0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dc motors?</a:t>
            </a:r>
            <a:endParaRPr/>
          </a:p>
        </p:txBody>
      </p:sp>
      <p:sp>
        <p:nvSpPr>
          <p:cNvPr id="725" name="Google Shape;725;p50"/>
          <p:cNvSpPr txBox="1"/>
          <p:nvPr>
            <p:ph idx="1" type="body"/>
          </p:nvPr>
        </p:nvSpPr>
        <p:spPr>
          <a:xfrm>
            <a:off x="1031425" y="1860875"/>
            <a:ext cx="68328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-From main elements used in electronic projects.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- responsible for converting electrical energy to mechanical energy in the form of rotation</a:t>
            </a:r>
            <a:endParaRPr/>
          </a:p>
        </p:txBody>
      </p:sp>
      <p:sp>
        <p:nvSpPr>
          <p:cNvPr id="726" name="Google Shape;726;p5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ixels logo.png" id="727" name="Google Shape;72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1"/>
          <p:cNvSpPr txBox="1"/>
          <p:nvPr>
            <p:ph idx="4294967295" type="ctrTitle"/>
          </p:nvPr>
        </p:nvSpPr>
        <p:spPr>
          <a:xfrm>
            <a:off x="685800" y="2093550"/>
            <a:ext cx="4924200" cy="7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900"/>
                </a:solidFill>
              </a:rPr>
              <a:t>DC motor applications</a:t>
            </a:r>
            <a:endParaRPr sz="6000">
              <a:solidFill>
                <a:srgbClr val="FF9900"/>
              </a:solidFill>
            </a:endParaRPr>
          </a:p>
        </p:txBody>
      </p:sp>
      <p:sp>
        <p:nvSpPr>
          <p:cNvPr id="733" name="Google Shape;733;p5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descr="pixels logo.png" id="734" name="Google Shape;73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0" name="Google Shape;74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375" y="1164125"/>
            <a:ext cx="4288626" cy="35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1" name="Google Shape;741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850" y="1228275"/>
            <a:ext cx="4211999" cy="3526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xels logo.png" id="742" name="Google Shape;742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53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to micro-controllers(arduino)</a:t>
            </a:r>
            <a:endParaRPr/>
          </a:p>
        </p:txBody>
      </p:sp>
      <p:sp>
        <p:nvSpPr>
          <p:cNvPr id="748" name="Google Shape;748;p53"/>
          <p:cNvSpPr txBox="1"/>
          <p:nvPr>
            <p:ph idx="1" type="body"/>
          </p:nvPr>
        </p:nvSpPr>
        <p:spPr>
          <a:xfrm>
            <a:off x="1031425" y="1860875"/>
            <a:ext cx="51003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1.direct connection(wrong)  burns the arduino :(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2.connection with transisor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3-using l298 motor driver(hbridge) </a:t>
            </a:r>
            <a:endParaRPr/>
          </a:p>
        </p:txBody>
      </p:sp>
      <p:sp>
        <p:nvSpPr>
          <p:cNvPr id="749" name="Google Shape;749;p5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pixels logo.png" id="750" name="Google Shape;75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5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6" name="Google Shape;75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725" y="652463"/>
            <a:ext cx="5229225" cy="38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54"/>
          <p:cNvSpPr txBox="1"/>
          <p:nvPr/>
        </p:nvSpPr>
        <p:spPr>
          <a:xfrm>
            <a:off x="901200" y="4287000"/>
            <a:ext cx="7341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Wrong connection as arduino(atmega) from data_sheet sink current is 25 mA</a:t>
            </a:r>
            <a:b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And motor needs more current so this burns arduino.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pixels logo.png" id="758" name="Google Shape;758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5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4" name="Google Shape;7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725" y="111825"/>
            <a:ext cx="4720400" cy="446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55"/>
          <p:cNvSpPr txBox="1"/>
          <p:nvPr/>
        </p:nvSpPr>
        <p:spPr>
          <a:xfrm>
            <a:off x="901200" y="4168950"/>
            <a:ext cx="73416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This will not burn arduino as current in R is small which is suitable to arduino also current </a:t>
            </a:r>
            <a:b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In motor can be handled by transistor.</a:t>
            </a:r>
            <a:b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>
                <a:latin typeface="Roboto Condensed"/>
                <a:ea typeface="Roboto Condensed"/>
                <a:cs typeface="Roboto Condensed"/>
                <a:sym typeface="Roboto Condensed"/>
              </a:rPr>
              <a:t>This circuit enables us to control motor in one direction</a:t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pixels logo.png" id="766" name="Google Shape;766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9475" y="-154875"/>
            <a:ext cx="1418325" cy="141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